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95C"/>
    <a:srgbClr val="F7A71E"/>
    <a:srgbClr val="DA1A5C"/>
    <a:srgbClr val="F7A71C"/>
    <a:srgbClr val="D91A5C"/>
    <a:srgbClr val="F7A81B"/>
    <a:srgbClr val="F6A81B"/>
    <a:srgbClr val="F8A818"/>
    <a:srgbClr val="F8A81B"/>
    <a:srgbClr val="F7A9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A0CEE-9606-744B-BEA0-2676409BAF45}" v="89" dt="2020-05-12T17:11:09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5" autoAdjust="0"/>
    <p:restoredTop sz="97866" autoAdjust="0"/>
  </p:normalViewPr>
  <p:slideViewPr>
    <p:cSldViewPr snapToGrid="0" showGuides="1">
      <p:cViewPr varScale="1">
        <p:scale>
          <a:sx n="67" d="100"/>
          <a:sy n="67" d="100"/>
        </p:scale>
        <p:origin x="619" y="19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7/28/2020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5C9E5C-FCFA-C240-9980-C62728D262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729" y="5605929"/>
            <a:ext cx="2684662" cy="1159774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DBD935A-72A3-9A4A-9BED-95DAC74F0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3" y="341579"/>
            <a:ext cx="2574400" cy="25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D91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‹Nº›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D918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D91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91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D91A5C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Rotaract club name here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729F5D-50F9-DF43-A819-2562F687D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15" y="5878555"/>
            <a:ext cx="2155687" cy="68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D91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Rotaract club name here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729F5D-50F9-DF43-A819-2562F687D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15" y="5878555"/>
            <a:ext cx="2155687" cy="68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1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91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D91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F61096-1F64-A94F-9895-A1BDD37F6D48}"/>
              </a:ext>
            </a:extLst>
          </p:cNvPr>
          <p:cNvSpPr/>
          <p:nvPr userDrawn="1"/>
        </p:nvSpPr>
        <p:spPr>
          <a:xfrm>
            <a:off x="7658433" y="6984916"/>
            <a:ext cx="893202" cy="202251"/>
          </a:xfrm>
          <a:prstGeom prst="rect">
            <a:avLst/>
          </a:prstGeom>
          <a:solidFill>
            <a:srgbClr val="17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/>
          <a:lstStyle/>
          <a:p>
            <a:pPr algn="ctr"/>
            <a:r>
              <a:rPr lang="en-US" sz="700" dirty="0"/>
              <a:t>Royal Blue</a:t>
            </a:r>
            <a:br>
              <a:rPr lang="en-US" sz="700" dirty="0"/>
            </a:br>
            <a:r>
              <a:rPr lang="en-US" sz="600" dirty="0"/>
              <a:t>R23,G69,B143</a:t>
            </a:r>
            <a:endParaRPr lang="en-US" sz="7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0010AF-89E1-A847-8C7B-F6070548C3C3}"/>
              </a:ext>
            </a:extLst>
          </p:cNvPr>
          <p:cNvSpPr/>
          <p:nvPr userDrawn="1"/>
        </p:nvSpPr>
        <p:spPr>
          <a:xfrm>
            <a:off x="8592488" y="6984916"/>
            <a:ext cx="893202" cy="202251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/>
              <a:t>Azure</a:t>
            </a:r>
            <a:br>
              <a:rPr lang="en-US" sz="600" dirty="0"/>
            </a:br>
            <a:r>
              <a:rPr lang="en-US" sz="600" dirty="0">
                <a:solidFill>
                  <a:schemeClr val="bg1"/>
                </a:solidFill>
              </a:rPr>
              <a:t>R0,G93,B170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549E89-71F7-2E46-9B25-62994F18F4AC}"/>
              </a:ext>
            </a:extLst>
          </p:cNvPr>
          <p:cNvSpPr/>
          <p:nvPr userDrawn="1"/>
        </p:nvSpPr>
        <p:spPr>
          <a:xfrm>
            <a:off x="9526543" y="6984916"/>
            <a:ext cx="893202" cy="202251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Sky Blue </a:t>
            </a:r>
            <a:br>
              <a:rPr lang="en-US" sz="600" dirty="0">
                <a:solidFill>
                  <a:schemeClr val="tx1"/>
                </a:solidFill>
              </a:rPr>
            </a:br>
            <a:r>
              <a:rPr lang="en-US" sz="600" dirty="0">
                <a:solidFill>
                  <a:schemeClr val="tx1"/>
                </a:solidFill>
              </a:rPr>
              <a:t>R1,G180,B231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A08621-F4DC-EA42-8274-161592F98EED}"/>
              </a:ext>
            </a:extLst>
          </p:cNvPr>
          <p:cNvSpPr/>
          <p:nvPr userDrawn="1"/>
        </p:nvSpPr>
        <p:spPr>
          <a:xfrm>
            <a:off x="9526543" y="7213528"/>
            <a:ext cx="893202" cy="202251"/>
          </a:xfrm>
          <a:prstGeom prst="rect">
            <a:avLst/>
          </a:prstGeom>
          <a:solidFill>
            <a:srgbClr val="8721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/>
              <a:t>Violet</a:t>
            </a:r>
            <a:br>
              <a:rPr lang="en-US" sz="600" dirty="0"/>
            </a:br>
            <a:r>
              <a:rPr lang="en-US" sz="600" dirty="0"/>
              <a:t>R135,G33,B117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4E6F816-E3C3-CC4A-B4DF-9B53932F6349}"/>
              </a:ext>
            </a:extLst>
          </p:cNvPr>
          <p:cNvSpPr/>
          <p:nvPr userDrawn="1"/>
        </p:nvSpPr>
        <p:spPr>
          <a:xfrm>
            <a:off x="10460598" y="7213528"/>
            <a:ext cx="893202" cy="202251"/>
          </a:xfrm>
          <a:prstGeom prst="rect">
            <a:avLst/>
          </a:prstGeom>
          <a:solidFill>
            <a:srgbClr val="FF7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/>
              <a:t>Orange</a:t>
            </a:r>
            <a:br>
              <a:rPr lang="en-US" sz="600" dirty="0"/>
            </a:br>
            <a:r>
              <a:rPr lang="en-US" sz="600" dirty="0"/>
              <a:t>R255,G118,B0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D74A47-0C26-0B48-BBFB-BB605022D71F}"/>
              </a:ext>
            </a:extLst>
          </p:cNvPr>
          <p:cNvSpPr/>
          <p:nvPr userDrawn="1"/>
        </p:nvSpPr>
        <p:spPr>
          <a:xfrm>
            <a:off x="10460598" y="6984916"/>
            <a:ext cx="893202" cy="202251"/>
          </a:xfrm>
          <a:prstGeom prst="rect">
            <a:avLst/>
          </a:prstGeom>
          <a:solidFill>
            <a:srgbClr val="F7A8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Gold</a:t>
            </a:r>
            <a:br>
              <a:rPr lang="en-US" sz="600" dirty="0">
                <a:solidFill>
                  <a:schemeClr val="tx1"/>
                </a:solidFill>
              </a:rPr>
            </a:br>
            <a:r>
              <a:rPr lang="en-US" sz="600" dirty="0">
                <a:solidFill>
                  <a:schemeClr val="tx1"/>
                </a:solidFill>
              </a:rPr>
              <a:t>R247,G168,B27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93450D7-82A1-1842-B174-83E5C05C07CA}"/>
              </a:ext>
            </a:extLst>
          </p:cNvPr>
          <p:cNvSpPr/>
          <p:nvPr userDrawn="1"/>
        </p:nvSpPr>
        <p:spPr>
          <a:xfrm>
            <a:off x="7658433" y="7213528"/>
            <a:ext cx="893202" cy="202251"/>
          </a:xfrm>
          <a:prstGeom prst="rect">
            <a:avLst/>
          </a:prstGeom>
          <a:solidFill>
            <a:srgbClr val="D91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>
                <a:solidFill>
                  <a:schemeClr val="bg1"/>
                </a:solidFill>
              </a:rPr>
              <a:t>Cranberry</a:t>
            </a:r>
            <a:br>
              <a:rPr lang="en-US" sz="600" dirty="0">
                <a:solidFill>
                  <a:schemeClr val="bg1"/>
                </a:solidFill>
              </a:rPr>
            </a:br>
            <a:r>
              <a:rPr lang="en-US" sz="600" dirty="0">
                <a:solidFill>
                  <a:schemeClr val="bg1"/>
                </a:solidFill>
              </a:rPr>
              <a:t>R217,G27, B92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150F17-803E-A548-870E-87EF0AFD3BB4}"/>
              </a:ext>
            </a:extLst>
          </p:cNvPr>
          <p:cNvSpPr/>
          <p:nvPr userDrawn="1"/>
        </p:nvSpPr>
        <p:spPr>
          <a:xfrm>
            <a:off x="8592488" y="7213528"/>
            <a:ext cx="893202" cy="202251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700" dirty="0"/>
              <a:t>Turquoise</a:t>
            </a:r>
            <a:br>
              <a:rPr lang="en-US" sz="600" dirty="0"/>
            </a:br>
            <a:r>
              <a:rPr lang="en-US" sz="600" dirty="0"/>
              <a:t>R0,G153,B153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0CC0A5-E291-8B47-A83A-C2D432F7D10B}"/>
              </a:ext>
            </a:extLst>
          </p:cNvPr>
          <p:cNvSpPr txBox="1"/>
          <p:nvPr userDrawn="1"/>
        </p:nvSpPr>
        <p:spPr>
          <a:xfrm>
            <a:off x="6107965" y="6984916"/>
            <a:ext cx="1516442" cy="21544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800" b="1" dirty="0" err="1">
                <a:solidFill>
                  <a:schemeClr val="tx1"/>
                </a:solidFill>
              </a:rPr>
              <a:t>Colores</a:t>
            </a:r>
            <a:r>
              <a:rPr lang="en-US" sz="800" b="1" dirty="0">
                <a:solidFill>
                  <a:schemeClr val="tx1"/>
                </a:solidFill>
              </a:rPr>
              <a:t> de </a:t>
            </a:r>
            <a:r>
              <a:rPr lang="en-US" sz="800" b="1" dirty="0" err="1">
                <a:solidFill>
                  <a:schemeClr val="tx1"/>
                </a:solidFill>
              </a:rPr>
              <a:t>liderazgo</a:t>
            </a:r>
            <a:r>
              <a:rPr lang="en-US" sz="800" b="1" dirty="0">
                <a:solidFill>
                  <a:schemeClr val="tx1"/>
                </a:solidFill>
              </a:rPr>
              <a:t> de Rotary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758398-4834-4641-83FE-3293A0D25F51}"/>
              </a:ext>
            </a:extLst>
          </p:cNvPr>
          <p:cNvSpPr txBox="1"/>
          <p:nvPr userDrawn="1"/>
        </p:nvSpPr>
        <p:spPr>
          <a:xfrm>
            <a:off x="6599358" y="7221372"/>
            <a:ext cx="1019511" cy="21544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en-US"/>
            </a:defPPr>
            <a:lvl1pPr algn="r">
              <a:defRPr sz="800" b="1"/>
            </a:lvl1pPr>
          </a:lstStyle>
          <a:p>
            <a:pPr lvl="0"/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Colores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secundarios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84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-72884" y="0"/>
            <a:ext cx="12192000" cy="6858000"/>
          </a:xfrm>
          <a:prstGeom prst="rect">
            <a:avLst/>
          </a:prstGeom>
          <a:solidFill>
            <a:srgbClr val="D81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1705BBF-CDAD-244A-8B4F-196EAF49A9FC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s" sz="3600" b="1" i="0" u="none" baseline="0">
                <a:solidFill>
                  <a:srgbClr val="DA1A5A"/>
                </a:solidFill>
              </a:rPr>
              <a:t>Opción para el título de la página</a:t>
            </a:r>
            <a:endParaRPr lang="e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E4955F97-28C2-744E-B3A7-E0FAE3B40F57}"/>
              </a:ext>
            </a:extLst>
          </p:cNvPr>
          <p:cNvSpPr txBox="1">
            <a:spLocks/>
          </p:cNvSpPr>
          <p:nvPr/>
        </p:nvSpPr>
        <p:spPr>
          <a:xfrm>
            <a:off x="2837956" y="1160274"/>
            <a:ext cx="9023985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r>
              <a:rPr lang="es" sz="4800" b="1" i="0" u="none" baseline="0" dirty="0">
                <a:solidFill>
                  <a:srgbClr val="F8A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 Distrital de Rotaract</a:t>
            </a:r>
          </a:p>
          <a:p>
            <a:pPr marL="0" indent="0" algn="ctr" rtl="0">
              <a:buNone/>
            </a:pPr>
            <a:r>
              <a:rPr lang="es" sz="4800" b="1" dirty="0">
                <a:solidFill>
                  <a:srgbClr val="F8A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  <a:endParaRPr lang="es" sz="4800" b="1" i="0" u="none" baseline="0" dirty="0">
              <a:solidFill>
                <a:srgbClr val="F8A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14">
            <a:extLst>
              <a:ext uri="{FF2B5EF4-FFF2-40B4-BE49-F238E27FC236}">
                <a16:creationId xmlns:a16="http://schemas.microsoft.com/office/drawing/2014/main" id="{8CA57604-6BAA-8348-8388-64F5F2D88D17}"/>
              </a:ext>
            </a:extLst>
          </p:cNvPr>
          <p:cNvSpPr txBox="1">
            <a:spLocks/>
          </p:cNvSpPr>
          <p:nvPr/>
        </p:nvSpPr>
        <p:spPr>
          <a:xfrm>
            <a:off x="388620" y="3065692"/>
            <a:ext cx="1141476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s-CL" sz="2000" b="0" i="0" u="none" strike="noStrike" dirty="0">
                <a:solidFill>
                  <a:srgbClr val="FFFFFF"/>
                </a:solidFill>
                <a:effectLst/>
              </a:rPr>
              <a:t>Este período buscamos "crear distrito" que todos los rotaractianos/as sean protagonistas al momento de definir una identidad distrital, que se logren unir fuerzas para generar un cambio perdurable en nosotros mismos y en nuestras comunidades. Trabajaremos para que los clubes puedan aumentar su impacto a través del servicio, que exploren su potencial y le muestren al mundo lo que Rotaract puede lograr.</a:t>
            </a:r>
          </a:p>
          <a:p>
            <a:pPr marL="0" indent="0" algn="just" rtl="0">
              <a:buNone/>
            </a:pPr>
            <a:r>
              <a:rPr lang="es-CL" sz="2000" b="0" u="none" strike="noStrike" dirty="0">
                <a:solidFill>
                  <a:srgbClr val="FFFFFF"/>
                </a:solidFill>
                <a:effectLst/>
              </a:rPr>
              <a:t>En</a:t>
            </a:r>
            <a:r>
              <a:rPr lang="es-CL" sz="2000" b="0" i="1" u="none" strike="noStrike" dirty="0">
                <a:solidFill>
                  <a:srgbClr val="FFFFFF"/>
                </a:solidFill>
                <a:effectLst/>
              </a:rPr>
              <a:t> </a:t>
            </a:r>
            <a:r>
              <a:rPr lang="es-CL" sz="2000" b="0" i="0" u="none" strike="noStrike" dirty="0">
                <a:solidFill>
                  <a:srgbClr val="FFFFFF"/>
                </a:solidFill>
                <a:effectLst/>
              </a:rPr>
              <a:t>estos momentos históricos en que Rotaract es reconocido como miembro de Rotary y se consolida como un tipo de membresía rotaria, crear instancias de capacitación y trabajo en conjunto demuestran y realzan la importancia de rotarios y rotaractianos como compañeros en el servicio, trabajando juntos tanto entre clubes, dentro del equipo distrital como fuera de Rotary.</a:t>
            </a:r>
            <a:endParaRPr lang="es" sz="3200" b="1" i="0" u="none" baseline="0" dirty="0">
              <a:solidFill>
                <a:schemeClr val="bg1"/>
              </a:solidFill>
            </a:endParaRPr>
          </a:p>
        </p:txBody>
      </p:sp>
      <p:pic>
        <p:nvPicPr>
          <p:cNvPr id="13" name="Picture 12" descr="A close up of a wheel&#10;&#10;Description automatically generated">
            <a:extLst>
              <a:ext uri="{FF2B5EF4-FFF2-40B4-BE49-F238E27FC236}">
                <a16:creationId xmlns:a16="http://schemas.microsoft.com/office/drawing/2014/main" id="{3C16D756-43BD-1F4A-A44F-72BE72A1244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423432" cy="2423432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1A86AC-E61E-E24C-95D5-E2B0F08A1B9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929" y="5828056"/>
            <a:ext cx="2238895" cy="7112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86912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Zww6o0dV"/>
  <p:tag name="ARTICULATE_SLIDE_COUNT" val="3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4400</TotalTime>
  <Words>143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Antonella Giamberini</cp:lastModifiedBy>
  <cp:revision>161</cp:revision>
  <cp:lastPrinted>2019-12-04T20:41:25Z</cp:lastPrinted>
  <dcterms:created xsi:type="dcterms:W3CDTF">2019-11-18T03:22:22Z</dcterms:created>
  <dcterms:modified xsi:type="dcterms:W3CDTF">2020-07-28T15:58:02Z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